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1"/>
  </p:notesMasterIdLst>
  <p:handoutMasterIdLst>
    <p:handoutMasterId r:id="rId22"/>
  </p:handoutMasterIdLst>
  <p:sldIdLst>
    <p:sldId id="523" r:id="rId5"/>
    <p:sldId id="551" r:id="rId6"/>
    <p:sldId id="532" r:id="rId7"/>
    <p:sldId id="536" r:id="rId8"/>
    <p:sldId id="548" r:id="rId9"/>
    <p:sldId id="537" r:id="rId10"/>
    <p:sldId id="534" r:id="rId11"/>
    <p:sldId id="533" r:id="rId12"/>
    <p:sldId id="541" r:id="rId13"/>
    <p:sldId id="538" r:id="rId14"/>
    <p:sldId id="539" r:id="rId15"/>
    <p:sldId id="550" r:id="rId16"/>
    <p:sldId id="540" r:id="rId17"/>
    <p:sldId id="544" r:id="rId18"/>
    <p:sldId id="543" r:id="rId19"/>
    <p:sldId id="545" r:id="rId2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91293" autoAdjust="0"/>
  </p:normalViewPr>
  <p:slideViewPr>
    <p:cSldViewPr snapToGrid="0" showGuides="1">
      <p:cViewPr varScale="1">
        <p:scale>
          <a:sx n="110" d="100"/>
          <a:sy n="110" d="100"/>
        </p:scale>
        <p:origin x="1123"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r>
              <a:rPr lang="en-US" sz="2000" dirty="0"/>
              <a:t>Software Productivity Track, 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675477212"/>
              </p:ext>
            </p:extLst>
          </p:nvPr>
        </p:nvGraphicFramePr>
        <p:xfrm>
          <a:off x="437976" y="2868930"/>
          <a:ext cx="5531933" cy="3266440"/>
        </p:xfrm>
        <a:graphic>
          <a:graphicData uri="http://schemas.openxmlformats.org/drawingml/2006/table">
            <a:tbl>
              <a:tblPr firstRow="1" bandRow="1">
                <a:tableStyleId>{5C22544A-7EE6-4342-B048-85BDC9FD1C3A}</a:tableStyleId>
              </a:tblPr>
              <a:tblGrid>
                <a:gridCol w="1075864">
                  <a:extLst>
                    <a:ext uri="{9D8B030D-6E8A-4147-A177-3AD203B41FA5}">
                      <a16:colId xmlns:a16="http://schemas.microsoft.com/office/drawing/2014/main" val="3111521380"/>
                    </a:ext>
                  </a:extLst>
                </a:gridCol>
                <a:gridCol w="2986908">
                  <a:extLst>
                    <a:ext uri="{9D8B030D-6E8A-4147-A177-3AD203B41FA5}">
                      <a16:colId xmlns:a16="http://schemas.microsoft.com/office/drawing/2014/main" val="3277590920"/>
                    </a:ext>
                  </a:extLst>
                </a:gridCol>
                <a:gridCol w="146916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
        <p:nvSpPr>
          <p:cNvPr id="12" name="Left Brace 11">
            <a:extLst>
              <a:ext uri="{FF2B5EF4-FFF2-40B4-BE49-F238E27FC236}">
                <a16:creationId xmlns:a16="http://schemas.microsoft.com/office/drawing/2014/main" id="{03A758F8-B4E2-D549-83F9-4C43522F1012}"/>
              </a:ext>
            </a:extLst>
          </p:cNvPr>
          <p:cNvSpPr/>
          <p:nvPr/>
        </p:nvSpPr>
        <p:spPr>
          <a:xfrm>
            <a:off x="5537200" y="3181485"/>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224861EB-5639-824C-BC8F-09A2B6DCCAEB}"/>
              </a:ext>
            </a:extLst>
          </p:cNvPr>
          <p:cNvSpPr txBox="1"/>
          <p:nvPr/>
        </p:nvSpPr>
        <p:spPr>
          <a:xfrm>
            <a:off x="3206818" y="3369667"/>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5" name="Left Brace 14">
            <a:extLst>
              <a:ext uri="{FF2B5EF4-FFF2-40B4-BE49-F238E27FC236}">
                <a16:creationId xmlns:a16="http://schemas.microsoft.com/office/drawing/2014/main" id="{9018D179-5EB2-4E48-BA65-F3037C6899D1}"/>
              </a:ext>
            </a:extLst>
          </p:cNvPr>
          <p:cNvSpPr/>
          <p:nvPr/>
        </p:nvSpPr>
        <p:spPr>
          <a:xfrm>
            <a:off x="5537200" y="4256343"/>
            <a:ext cx="477520" cy="623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04E03340-E17A-9C48-9B85-9B90D4754C5A}"/>
              </a:ext>
            </a:extLst>
          </p:cNvPr>
          <p:cNvSpPr txBox="1"/>
          <p:nvPr/>
        </p:nvSpPr>
        <p:spPr>
          <a:xfrm>
            <a:off x="3463299" y="4351162"/>
            <a:ext cx="2073901"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a:t>
            </a:r>
          </a:p>
        </p:txBody>
      </p:sp>
      <p:grpSp>
        <p:nvGrpSpPr>
          <p:cNvPr id="3" name="Group 2">
            <a:extLst>
              <a:ext uri="{FF2B5EF4-FFF2-40B4-BE49-F238E27FC236}">
                <a16:creationId xmlns:a16="http://schemas.microsoft.com/office/drawing/2014/main" id="{BFEFACAF-1314-914E-9B7D-A778511E482F}"/>
              </a:ext>
            </a:extLst>
          </p:cNvPr>
          <p:cNvGrpSpPr/>
          <p:nvPr/>
        </p:nvGrpSpPr>
        <p:grpSpPr>
          <a:xfrm>
            <a:off x="1300715" y="1749515"/>
            <a:ext cx="5268251" cy="1929106"/>
            <a:chOff x="1300715" y="1749515"/>
            <a:chExt cx="5268251" cy="1929106"/>
          </a:xfrm>
        </p:grpSpPr>
        <p:cxnSp>
          <p:nvCxnSpPr>
            <p:cNvPr id="18" name="Straight Arrow Connector 17">
              <a:extLst>
                <a:ext uri="{FF2B5EF4-FFF2-40B4-BE49-F238E27FC236}">
                  <a16:creationId xmlns:a16="http://schemas.microsoft.com/office/drawing/2014/main" id="{E8052009-7783-6547-A4F6-67C5737CE5D2}"/>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A5B2E5-A544-1849-B69C-F045A18786DC}"/>
                </a:ext>
              </a:extLst>
            </p:cNvPr>
            <p:cNvSpPr txBox="1"/>
            <p:nvPr/>
          </p:nvSpPr>
          <p:spPr>
            <a:xfrm>
              <a:off x="1300715" y="1749515"/>
              <a:ext cx="4330929" cy="433965"/>
            </a:xfrm>
            <a:prstGeom prst="rect">
              <a:avLst/>
            </a:prstGeom>
            <a:noFill/>
          </p:spPr>
          <p:txBody>
            <a:bodyPr wrap="none" lIns="118872" tIns="91440" rIns="118872" bIns="91440" rtlCol="0" anchor="ctr" anchorCtr="0">
              <a:spAutoFit/>
            </a:bodyPr>
            <a:lstStyle/>
            <a:p>
              <a:pPr algn="l">
                <a:lnSpc>
                  <a:spcPct val="90000"/>
                </a:lnSpc>
              </a:pPr>
              <a:r>
                <a:rPr lang="en-US" dirty="0"/>
                <a:t>Keywords specific to service being used</a:t>
              </a:r>
            </a:p>
          </p:txBody>
        </p:sp>
      </p:grpSp>
      <p:sp>
        <p:nvSpPr>
          <p:cNvPr id="4" name="Rectangle 3">
            <a:extLst>
              <a:ext uri="{FF2B5EF4-FFF2-40B4-BE49-F238E27FC236}">
                <a16:creationId xmlns:a16="http://schemas.microsoft.com/office/drawing/2014/main" id="{8705E03A-ADD4-5940-AECC-66EFBB2DD626}"/>
              </a:ext>
            </a:extLst>
          </p:cNvPr>
          <p:cNvSpPr/>
          <p:nvPr/>
        </p:nvSpPr>
        <p:spPr>
          <a:xfrm>
            <a:off x="11354602" y="4351162"/>
            <a:ext cx="386294" cy="365217"/>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627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a:t>
            </a:r>
            <a:br>
              <a:rPr lang="en-US" dirty="0"/>
            </a:br>
            <a:r>
              <a:rPr lang="en-US" dirty="0"/>
              <a:t>(Video demo to be uploaded to YouTube)</a:t>
            </a:r>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92500" lnSpcReduction="20000"/>
          </a:bodyPr>
          <a:lstStyle/>
          <a:p>
            <a:r>
              <a:rPr lang="en-US" dirty="0"/>
              <a:t>Follow QR code to </a:t>
            </a:r>
            <a:r>
              <a:rPr lang="en-US" dirty="0">
                <a:hlinkClick r:id="rId2"/>
              </a:rPr>
              <a:t>GitHub repository</a:t>
            </a:r>
            <a:endParaRPr lang="en-US" dirty="0"/>
          </a:p>
          <a:p>
            <a:r>
              <a:rPr lang="en-US" dirty="0"/>
              <a:t>Fork the repo</a:t>
            </a:r>
          </a:p>
          <a:p>
            <a:r>
              <a:rPr lang="en-US" dirty="0"/>
              <a:t>Create .travis.yml</a:t>
            </a:r>
          </a:p>
          <a:p>
            <a:r>
              <a:rPr lang="en-US" dirty="0"/>
              <a:t>Submit Pull Request (PR)</a:t>
            </a:r>
          </a:p>
          <a:p>
            <a:r>
              <a:rPr lang="en-US" dirty="0"/>
              <a:t>Increase coverage</a:t>
            </a:r>
          </a:p>
          <a:p>
            <a:pPr lvl="1"/>
            <a:r>
              <a:rPr lang="en-US" dirty="0"/>
              <a:t>Change ‘check’ to “check_all”</a:t>
            </a:r>
          </a:p>
          <a:p>
            <a:r>
              <a:rPr lang="en-US" dirty="0"/>
              <a:t>Update the PR</a:t>
            </a:r>
          </a:p>
          <a:p>
            <a:r>
              <a:rPr lang="en-US" dirty="0"/>
              <a:t>Extra credit…fail PR if coverage drops</a:t>
            </a:r>
          </a:p>
          <a:p>
            <a:pPr lvl="1"/>
            <a:r>
              <a:rPr lang="en-US" dirty="0"/>
              <a:t>Hint: read </a:t>
            </a:r>
            <a:r>
              <a:rPr lang="en-US" dirty="0" err="1"/>
              <a:t>codecov.io</a:t>
            </a:r>
            <a:r>
              <a:rPr lang="en-US" dirty="0"/>
              <a:t> docs</a:t>
            </a:r>
          </a:p>
        </p:txBody>
      </p:sp>
      <p:pic>
        <p:nvPicPr>
          <p:cNvPr id="7" name="Picture 6">
            <a:extLst>
              <a:ext uri="{FF2B5EF4-FFF2-40B4-BE49-F238E27FC236}">
                <a16:creationId xmlns:a16="http://schemas.microsoft.com/office/drawing/2014/main" id="{AE1B071A-E0DE-B940-A5F2-AD140F093DEF}"/>
              </a:ext>
            </a:extLst>
          </p:cNvPr>
          <p:cNvPicPr>
            <a:picLocks noChangeAspect="1"/>
          </p:cNvPicPr>
          <p:nvPr/>
        </p:nvPicPr>
        <p:blipFill>
          <a:blip r:embed="rId3"/>
          <a:stretch>
            <a:fillRect/>
          </a:stretch>
        </p:blipFill>
        <p:spPr>
          <a:xfrm>
            <a:off x="8619810" y="220312"/>
            <a:ext cx="2715891" cy="2830896"/>
          </a:xfrm>
          <a:prstGeom prst="rect">
            <a:avLst/>
          </a:prstGeom>
        </p:spPr>
      </p:pic>
    </p:spTree>
    <p:extLst>
      <p:ext uri="{BB962C8B-B14F-4D97-AF65-F5344CB8AC3E}">
        <p14:creationId xmlns:p14="http://schemas.microsoft.com/office/powerpoint/2010/main" val="171733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Willenbring,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Heroux, Alicia Klinvex, Jared O’Neal, David Rogers</a:t>
            </a:r>
          </a:p>
          <a:p>
            <a:pPr>
              <a:spcBef>
                <a:spcPts val="400"/>
              </a:spcBef>
            </a:pPr>
            <a:r>
              <a:rPr lang="en-US" sz="16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UChicago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81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21833</TotalTime>
  <Words>1262</Words>
  <Application>Microsoft Office PowerPoint</Application>
  <PresentationFormat>Custom</PresentationFormat>
  <Paragraphs>150</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(Video demo to be uploaded to YouTube)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475</cp:revision>
  <cp:lastPrinted>2017-11-02T18:35:01Z</cp:lastPrinted>
  <dcterms:created xsi:type="dcterms:W3CDTF">2018-11-06T17:28:56Z</dcterms:created>
  <dcterms:modified xsi:type="dcterms:W3CDTF">2020-08-05T21:13:51Z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